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4" r:id="rId2"/>
    <p:sldId id="259" r:id="rId3"/>
    <p:sldId id="261" r:id="rId4"/>
    <p:sldId id="862" r:id="rId5"/>
    <p:sldId id="876" r:id="rId6"/>
    <p:sldId id="877" r:id="rId7"/>
    <p:sldId id="838" r:id="rId8"/>
    <p:sldId id="846" r:id="rId9"/>
    <p:sldId id="878" r:id="rId10"/>
    <p:sldId id="879" r:id="rId11"/>
    <p:sldId id="848" r:id="rId12"/>
    <p:sldId id="872" r:id="rId13"/>
    <p:sldId id="882" r:id="rId14"/>
    <p:sldId id="883" r:id="rId15"/>
    <p:sldId id="880" r:id="rId16"/>
    <p:sldId id="881" r:id="rId17"/>
    <p:sldId id="265" r:id="rId18"/>
    <p:sldId id="851" r:id="rId19"/>
    <p:sldId id="860" r:id="rId20"/>
    <p:sldId id="856" r:id="rId21"/>
    <p:sldId id="263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>
      <p:cViewPr varScale="1">
        <p:scale>
          <a:sx n="108" d="100"/>
          <a:sy n="108" d="100"/>
        </p:scale>
        <p:origin x="542" y="72"/>
      </p:cViewPr>
      <p:guideLst>
        <p:guide orient="horz" pos="1620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646" y="-102"/>
      </p:cViewPr>
      <p:guideLst>
        <p:guide orient="horz" pos="2880"/>
        <p:guide pos="211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D844-115E-4104-B7A7-857CE92406CB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5EBDD-D21C-4E8F-87F4-EBBF5A12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1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5EBDD-D21C-4E8F-87F4-EBBF5A1259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5EBDD-D21C-4E8F-87F4-EBBF5A1259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99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300192" y="4767263"/>
            <a:ext cx="2386608" cy="273844"/>
          </a:xfrm>
        </p:spPr>
        <p:txBody>
          <a:bodyPr/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深圳市纵维立方科技有限公司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95486"/>
            <a:ext cx="648072" cy="64781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835696" y="1509921"/>
            <a:ext cx="59766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主标：深圳市纵维立方科技有限公司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副标：深圳市纵维立方科技有限公司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FF1F4-7FC4-483D-BC32-669AB6B04CFD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539E1-4272-4744-918E-0AAF13D6D6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32959"/>
            <a:ext cx="6915943" cy="111079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TencentOS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-Tiny FDM 3D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打印机云控制系统方案</a:t>
            </a:r>
          </a:p>
        </p:txBody>
      </p:sp>
      <p:sp>
        <p:nvSpPr>
          <p:cNvPr id="12" name="矩形 11"/>
          <p:cNvSpPr/>
          <p:nvPr/>
        </p:nvSpPr>
        <p:spPr>
          <a:xfrm>
            <a:off x="3996000" y="429975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杨源鑫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2022/07/28</a:t>
            </a:r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方案系统构成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007F37-FA7A-6350-1D82-459FB6CAA5DE}"/>
              </a:ext>
            </a:extLst>
          </p:cNvPr>
          <p:cNvSpPr txBox="1"/>
          <p:nvPr/>
        </p:nvSpPr>
        <p:spPr>
          <a:xfrm>
            <a:off x="28856" y="821679"/>
            <a:ext cx="468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二、软件部分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-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整体交互框架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FE162C-B2F3-88E3-1D35-F05FA4C4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379903"/>
            <a:ext cx="6651142" cy="34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89414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/>
          <p:nvPr>
            <p:custDataLst>
              <p:tags r:id="rId2"/>
            </p:custDataLst>
          </p:nvPr>
        </p:nvSpPr>
        <p:spPr>
          <a:xfrm>
            <a:off x="-999" y="2339582"/>
            <a:ext cx="1135356" cy="73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9233090">
            <a:off x="7207250" y="1840706"/>
            <a:ext cx="266700" cy="1726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4"/>
            </p:custDataLst>
          </p:nvPr>
        </p:nvSpPr>
        <p:spPr>
          <a:xfrm rot="15569576">
            <a:off x="6719584" y="2077328"/>
            <a:ext cx="297656" cy="3429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5"/>
            </p:custDataLst>
          </p:nvPr>
        </p:nvSpPr>
        <p:spPr>
          <a:xfrm rot="21371394">
            <a:off x="6723063" y="1353742"/>
            <a:ext cx="266700" cy="17264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6"/>
            </p:custDataLst>
          </p:nvPr>
        </p:nvSpPr>
        <p:spPr>
          <a:xfrm rot="12912161">
            <a:off x="7154149" y="2687103"/>
            <a:ext cx="944562" cy="6119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>
            <p:custDataLst>
              <p:tags r:id="rId7"/>
            </p:custDataLst>
          </p:nvPr>
        </p:nvSpPr>
        <p:spPr>
          <a:xfrm rot="12912161">
            <a:off x="7028351" y="2621568"/>
            <a:ext cx="1176338" cy="760809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 rot="9110320">
            <a:off x="8338972" y="2844404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 rot="9110320">
            <a:off x="7249947" y="3221831"/>
            <a:ext cx="115888" cy="8691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>
            <p:custDataLst>
              <p:tags r:id="rId10"/>
            </p:custDataLst>
          </p:nvPr>
        </p:nvSpPr>
        <p:spPr>
          <a:xfrm rot="9110320">
            <a:off x="7271007" y="2238105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7" name="等腰三角形 26"/>
          <p:cNvSpPr/>
          <p:nvPr>
            <p:custDataLst>
              <p:tags r:id="rId11"/>
            </p:custDataLst>
          </p:nvPr>
        </p:nvSpPr>
        <p:spPr>
          <a:xfrm rot="18210217">
            <a:off x="6330157" y="1608535"/>
            <a:ext cx="9525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12"/>
            </p:custDataLst>
          </p:nvPr>
        </p:nvSpPr>
        <p:spPr>
          <a:xfrm rot="8748521">
            <a:off x="6672264" y="1735931"/>
            <a:ext cx="128587" cy="8215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 flipH="1">
            <a:off x="0" y="3075806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81133" y="2448592"/>
            <a:ext cx="4398020" cy="60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280034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D69F3A-1384-485E-8A8A-FB1D65E7CD91}"/>
              </a:ext>
            </a:extLst>
          </p:cNvPr>
          <p:cNvSpPr txBox="1"/>
          <p:nvPr/>
        </p:nvSpPr>
        <p:spPr>
          <a:xfrm>
            <a:off x="0" y="751787"/>
            <a:ext cx="81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方案的核心主要在于软件部分的设计，主要包括腾讯连连小程序部分以及嵌入式设备端部分。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2AFF1-E0FA-86F0-01E7-0A06DE4C73E0}"/>
              </a:ext>
            </a:extLst>
          </p:cNvPr>
          <p:cNvSpPr txBox="1"/>
          <p:nvPr/>
        </p:nvSpPr>
        <p:spPr>
          <a:xfrm>
            <a:off x="23442" y="1054886"/>
            <a:ext cx="468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一、腾讯连连小程序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75CAD-E9BB-E80D-3588-D95C6311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496694"/>
            <a:ext cx="3075132" cy="33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C660163-4C25-9748-6ED7-90ED60A8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01" y="1467334"/>
            <a:ext cx="5688000" cy="33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482249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2AFF1-E0FA-86F0-01E7-0A06DE4C73E0}"/>
              </a:ext>
            </a:extLst>
          </p:cNvPr>
          <p:cNvSpPr txBox="1"/>
          <p:nvPr/>
        </p:nvSpPr>
        <p:spPr>
          <a:xfrm>
            <a:off x="23442" y="832116"/>
            <a:ext cx="468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二、腾讯连连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WIFI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配网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17658F8-46B7-A04B-73B9-17726F53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220518"/>
            <a:ext cx="7776000" cy="380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085132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2AFF1-E0FA-86F0-01E7-0A06DE4C73E0}"/>
              </a:ext>
            </a:extLst>
          </p:cNvPr>
          <p:cNvSpPr txBox="1"/>
          <p:nvPr/>
        </p:nvSpPr>
        <p:spPr>
          <a:xfrm>
            <a:off x="23442" y="832116"/>
            <a:ext cx="468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三、设备告警功能设计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4AA749-5ED9-7345-9AB9-9938B71F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271877"/>
            <a:ext cx="7308000" cy="37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C91BAAF-1477-E1D9-5661-6CD5F1E59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00" y="1744195"/>
            <a:ext cx="5208391" cy="32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96793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ADAA29C-3EC0-9FAB-3A44-5CDF5C26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" y="915750"/>
            <a:ext cx="4001717" cy="42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2AFF1-E0FA-86F0-01E7-0A06DE4C73E0}"/>
              </a:ext>
            </a:extLst>
          </p:cNvPr>
          <p:cNvSpPr txBox="1"/>
          <p:nvPr/>
        </p:nvSpPr>
        <p:spPr>
          <a:xfrm>
            <a:off x="-9209" y="767351"/>
            <a:ext cx="468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四、软件整体框架设计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D3B2A3-855F-FFFE-A5A4-096DC6598066}"/>
              </a:ext>
            </a:extLst>
          </p:cNvPr>
          <p:cNvSpPr txBox="1"/>
          <p:nvPr/>
        </p:nvSpPr>
        <p:spPr>
          <a:xfrm>
            <a:off x="4004005" y="880329"/>
            <a:ext cx="46889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altLang="zh-CN" sz="1200" b="1" i="1" dirty="0">
                <a:solidFill>
                  <a:srgbClr val="333333"/>
                </a:solidFill>
                <a:effectLst/>
                <a:latin typeface="pingfang SC"/>
              </a:rPr>
              <a:t>(1)</a:t>
            </a:r>
            <a:r>
              <a:rPr lang="en-US" altLang="zh-CN" sz="1200" b="1" i="1" dirty="0" err="1">
                <a:solidFill>
                  <a:srgbClr val="333333"/>
                </a:solidFill>
                <a:effectLst/>
                <a:latin typeface="pingfang SC"/>
              </a:rPr>
              <a:t>TencentCloud</a:t>
            </a:r>
            <a:r>
              <a:rPr lang="en-US" altLang="zh-CN" sz="1200" b="1" i="1" dirty="0">
                <a:solidFill>
                  <a:srgbClr val="333333"/>
                </a:solidFill>
                <a:effectLst/>
                <a:latin typeface="pingfang SC"/>
              </a:rPr>
              <a:t> IoT Explorer</a:t>
            </a:r>
            <a:endParaRPr lang="zh-CN" altLang="en-US" sz="12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腾讯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IoT Explorer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物联网设备管理平台、集成腾讯连连小程序、微信公众号推送等物联网业务。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(2)APP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主要为本项目的业务逻辑部分，主要分为串口数据解析、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GCode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命令转发、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Mqtt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订阅和发布业务处理等。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(3)Common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主要集成了提供给项目使用的软件组件，其中包括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ringbuffer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cJSON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Mqtt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Log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系统等其它组件。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(4)</a:t>
            </a:r>
            <a:r>
              <a:rPr lang="en-US" altLang="zh-CN" sz="1200" b="1" i="1" dirty="0" err="1">
                <a:solidFill>
                  <a:srgbClr val="000000"/>
                </a:solidFill>
                <a:effectLst/>
                <a:latin typeface="pingfang SC"/>
              </a:rPr>
              <a:t>OperatingSystem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操作系统部分，目前仅支持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，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是一个内存占用极小、组件丰富、扩展性极强且效率极高的物联网实时操作系统。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(5)Hardware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主要实现了一些完成项目必备的硬件驱动程序，包括按键驱动、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LCD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驱动、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LED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驱动、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WIFI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驱动等。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(6)</a:t>
            </a:r>
            <a:r>
              <a:rPr lang="en-US" altLang="zh-CN" sz="1200" b="1" i="1" dirty="0" err="1">
                <a:solidFill>
                  <a:srgbClr val="000000"/>
                </a:solidFill>
                <a:effectLst/>
                <a:latin typeface="pingfang SC"/>
              </a:rPr>
              <a:t>Bsp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主要是由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Mcu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平台提供的板级支持包，目前该部分仅支持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CH32V_EVB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平台，未来可继续添加更多平台提供的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Bsp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。</a:t>
            </a:r>
          </a:p>
          <a:p>
            <a:pPr algn="l" rtl="0"/>
            <a:r>
              <a:rPr lang="en-US" altLang="zh-CN" sz="1200" b="1" i="1" dirty="0">
                <a:solidFill>
                  <a:srgbClr val="000000"/>
                </a:solidFill>
                <a:effectLst/>
                <a:latin typeface="pingfang SC"/>
              </a:rPr>
              <a:t>(7)</a:t>
            </a:r>
            <a:r>
              <a:rPr lang="en-US" altLang="zh-CN" sz="1200" b="1" i="1" dirty="0" err="1">
                <a:solidFill>
                  <a:srgbClr val="000000"/>
                </a:solidFill>
                <a:effectLst/>
                <a:latin typeface="pingfang SC"/>
              </a:rPr>
              <a:t>McuPlatform</a:t>
            </a:r>
            <a:endParaRPr lang="zh-CN" altLang="en-US" sz="1200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 rtl="0"/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     具体的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Mcu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平台，目前该部分仅支持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CH32_EVB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平台，未来可继续支持更多的平台。</a:t>
            </a:r>
          </a:p>
        </p:txBody>
      </p:sp>
    </p:spTree>
    <p:extLst>
      <p:ext uri="{BB962C8B-B14F-4D97-AF65-F5344CB8AC3E}">
        <p14:creationId xmlns:p14="http://schemas.microsoft.com/office/powerpoint/2010/main" val="3640562770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方案详细设计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2AFF1-E0FA-86F0-01E7-0A06DE4C73E0}"/>
              </a:ext>
            </a:extLst>
          </p:cNvPr>
          <p:cNvSpPr txBox="1"/>
          <p:nvPr/>
        </p:nvSpPr>
        <p:spPr>
          <a:xfrm>
            <a:off x="-9209" y="767351"/>
            <a:ext cx="468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五、软件核心业务流程通信时序设计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594BE5-1178-8ADF-D526-C298AF1A5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" y="1059750"/>
            <a:ext cx="3734615" cy="408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6CDF35-6B71-AFC7-75F7-08DF77D52CCE}"/>
              </a:ext>
            </a:extLst>
          </p:cNvPr>
          <p:cNvSpPr txBox="1"/>
          <p:nvPr/>
        </p:nvSpPr>
        <p:spPr>
          <a:xfrm>
            <a:off x="3492000" y="1129828"/>
            <a:ext cx="565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     APP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主业务流程分别创建三个线程来进行不同业务的处理，而线程间通信机制采用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提供的消息队列进行交互通讯，当线程没有接收到消息时，该线程为阻塞等待状态而不消耗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时间，直到接收到消息时，线程才恢复就绪态，对接收的数据进行处理。这样做的好处是能够高效的管理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资源，避免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CPU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资源浪费。在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 SC"/>
              </a:rPr>
              <a:t>APP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 SC"/>
              </a:rPr>
              <a:t>主业务流程设计中，采用消息队列通讯也是一种软件设计解耦的实现方式，线程与线程之间通过消息队列通信，能够实现业务隔离，让整个系统的可拓展性大大提高。除此之外，采用消息队列的好处是能够携带数据载体，数据格式也可以由用户自定义。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0F10E-B6DB-208F-D29B-6ED7DB15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082" y="2786487"/>
            <a:ext cx="2340918" cy="22526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E61CB8-9E4D-0854-1B68-B91B6176C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059" y="2786488"/>
            <a:ext cx="2920941" cy="2252681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E1E6383-F9A2-0F33-F21F-54012BA5A625}"/>
              </a:ext>
            </a:extLst>
          </p:cNvPr>
          <p:cNvCxnSpPr/>
          <p:nvPr/>
        </p:nvCxnSpPr>
        <p:spPr>
          <a:xfrm flipV="1">
            <a:off x="5296692" y="3627984"/>
            <a:ext cx="998615" cy="43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88DEED-4B34-545C-04CD-C200A643CAA4}"/>
              </a:ext>
            </a:extLst>
          </p:cNvPr>
          <p:cNvSpPr/>
          <p:nvPr/>
        </p:nvSpPr>
        <p:spPr>
          <a:xfrm>
            <a:off x="3996000" y="4036645"/>
            <a:ext cx="1233385" cy="26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990154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>
            <p:custDataLst>
              <p:tags r:id="rId2"/>
            </p:custDataLst>
          </p:nvPr>
        </p:nvSpPr>
        <p:spPr>
          <a:xfrm rot="9233090">
            <a:off x="7207250" y="1840706"/>
            <a:ext cx="266700" cy="1726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3"/>
            </p:custDataLst>
          </p:nvPr>
        </p:nvSpPr>
        <p:spPr>
          <a:xfrm rot="15569576">
            <a:off x="6719584" y="2077328"/>
            <a:ext cx="297656" cy="3429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4"/>
            </p:custDataLst>
          </p:nvPr>
        </p:nvSpPr>
        <p:spPr>
          <a:xfrm rot="21371394">
            <a:off x="6723063" y="1353742"/>
            <a:ext cx="266700" cy="17264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5"/>
            </p:custDataLst>
          </p:nvPr>
        </p:nvSpPr>
        <p:spPr>
          <a:xfrm rot="12912161">
            <a:off x="7154149" y="2687103"/>
            <a:ext cx="944562" cy="6119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>
            <p:custDataLst>
              <p:tags r:id="rId6"/>
            </p:custDataLst>
          </p:nvPr>
        </p:nvSpPr>
        <p:spPr>
          <a:xfrm rot="12912161">
            <a:off x="7028351" y="2621568"/>
            <a:ext cx="1176338" cy="760809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 rot="9110320">
            <a:off x="8338972" y="2844404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 rot="9110320">
            <a:off x="7249947" y="3221831"/>
            <a:ext cx="115888" cy="8691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 rot="9110320">
            <a:off x="7271007" y="2238105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7" name="等腰三角形 26"/>
          <p:cNvSpPr/>
          <p:nvPr>
            <p:custDataLst>
              <p:tags r:id="rId10"/>
            </p:custDataLst>
          </p:nvPr>
        </p:nvSpPr>
        <p:spPr>
          <a:xfrm rot="18210217">
            <a:off x="6330157" y="1608535"/>
            <a:ext cx="9525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11"/>
            </p:custDataLst>
          </p:nvPr>
        </p:nvSpPr>
        <p:spPr>
          <a:xfrm rot="8748521">
            <a:off x="6672264" y="1735931"/>
            <a:ext cx="128587" cy="8215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H="1">
            <a:off x="0" y="3075806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378284" y="2346848"/>
            <a:ext cx="4620976" cy="56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defPPr>
              <a:defRPr lang="zh-CN"/>
            </a:defPPr>
            <a:lvl1pPr>
              <a:defRPr sz="2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方案应用总结</a:t>
            </a:r>
          </a:p>
        </p:txBody>
      </p:sp>
      <p:sp>
        <p:nvSpPr>
          <p:cNvPr id="17" name="Text Placeholder 3"/>
          <p:cNvSpPr txBox="1"/>
          <p:nvPr>
            <p:custDataLst>
              <p:tags r:id="rId14"/>
            </p:custDataLst>
          </p:nvPr>
        </p:nvSpPr>
        <p:spPr>
          <a:xfrm>
            <a:off x="-999" y="2339582"/>
            <a:ext cx="1135356" cy="73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方案设计总结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430552-4764-9A8F-965E-E3828599ADD9}"/>
              </a:ext>
            </a:extLst>
          </p:cNvPr>
          <p:cNvSpPr txBox="1"/>
          <p:nvPr/>
        </p:nvSpPr>
        <p:spPr>
          <a:xfrm>
            <a:off x="108000" y="859323"/>
            <a:ext cx="903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     腾讯云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IoT Explorer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平台与腾讯连连的结合，能够在产品开发前期以最快的速度提供物联网样机前端页面交互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Demo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。即使是基于腾讯云与腾讯连连打造的量产产品，也能够快速的实现方案开发，因为腾讯云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IoT Explorer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已经提供了多个行业的成熟解决方案，因此能够帮助用户实现端到云的融合，赋能物联产业的发展。</a:t>
            </a:r>
            <a:endParaRPr lang="zh-CN" altLang="en-US" sz="1600" dirty="0"/>
          </a:p>
        </p:txBody>
      </p:sp>
      <p:pic>
        <p:nvPicPr>
          <p:cNvPr id="9" name="Picture 4" descr="See the source image">
            <a:extLst>
              <a:ext uri="{FF2B5EF4-FFF2-40B4-BE49-F238E27FC236}">
                <a16:creationId xmlns:a16="http://schemas.microsoft.com/office/drawing/2014/main" id="{C4B0D717-2A0D-24F7-9EAE-A07CC8E6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2044079"/>
            <a:ext cx="4529568" cy="295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ee the source image">
            <a:extLst>
              <a:ext uri="{FF2B5EF4-FFF2-40B4-BE49-F238E27FC236}">
                <a16:creationId xmlns:a16="http://schemas.microsoft.com/office/drawing/2014/main" id="{EA9D28F6-989E-9774-7F06-DBC624E1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68" y="2044079"/>
            <a:ext cx="4254432" cy="295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>
            <p:custDataLst>
              <p:tags r:id="rId2"/>
            </p:custDataLst>
          </p:nvPr>
        </p:nvSpPr>
        <p:spPr>
          <a:xfrm rot="9233090">
            <a:off x="7207250" y="1840706"/>
            <a:ext cx="266700" cy="1726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3"/>
            </p:custDataLst>
          </p:nvPr>
        </p:nvSpPr>
        <p:spPr>
          <a:xfrm rot="15569576">
            <a:off x="6719584" y="2077328"/>
            <a:ext cx="297656" cy="3429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4"/>
            </p:custDataLst>
          </p:nvPr>
        </p:nvSpPr>
        <p:spPr>
          <a:xfrm rot="21371394">
            <a:off x="6723063" y="1353742"/>
            <a:ext cx="266700" cy="17264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5"/>
            </p:custDataLst>
          </p:nvPr>
        </p:nvSpPr>
        <p:spPr>
          <a:xfrm rot="12912161">
            <a:off x="7154149" y="2687103"/>
            <a:ext cx="944562" cy="6119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>
            <p:custDataLst>
              <p:tags r:id="rId6"/>
            </p:custDataLst>
          </p:nvPr>
        </p:nvSpPr>
        <p:spPr>
          <a:xfrm rot="12912161">
            <a:off x="7028351" y="2621568"/>
            <a:ext cx="1176338" cy="760809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 rot="9110320">
            <a:off x="8338972" y="2844404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 rot="9110320">
            <a:off x="7249947" y="3221831"/>
            <a:ext cx="115888" cy="8691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 rot="9110320">
            <a:off x="7271007" y="2238105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7" name="等腰三角形 26"/>
          <p:cNvSpPr/>
          <p:nvPr>
            <p:custDataLst>
              <p:tags r:id="rId10"/>
            </p:custDataLst>
          </p:nvPr>
        </p:nvSpPr>
        <p:spPr>
          <a:xfrm rot="18210217">
            <a:off x="6330157" y="1608535"/>
            <a:ext cx="9525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11"/>
            </p:custDataLst>
          </p:nvPr>
        </p:nvSpPr>
        <p:spPr>
          <a:xfrm rot="8748521">
            <a:off x="6672264" y="1735931"/>
            <a:ext cx="128587" cy="8215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H="1">
            <a:off x="0" y="3075806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Placeholder 3"/>
          <p:cNvSpPr txBox="1"/>
          <p:nvPr>
            <p:custDataLst>
              <p:tags r:id="rId13"/>
            </p:custDataLst>
          </p:nvPr>
        </p:nvSpPr>
        <p:spPr>
          <a:xfrm>
            <a:off x="-999" y="2339582"/>
            <a:ext cx="1135356" cy="73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文本框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78284" y="2346848"/>
            <a:ext cx="4620976" cy="56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defPPr>
              <a:defRPr lang="zh-CN"/>
            </a:defPPr>
            <a:lvl1pPr>
              <a:defRPr sz="2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本次活动收获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510928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552" y="309810"/>
            <a:ext cx="3344863" cy="5762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8" name="燕尾形 47"/>
          <p:cNvSpPr/>
          <p:nvPr>
            <p:custDataLst>
              <p:tags r:id="rId3"/>
            </p:custDataLst>
          </p:nvPr>
        </p:nvSpPr>
        <p:spPr>
          <a:xfrm>
            <a:off x="699298" y="1935400"/>
            <a:ext cx="368300" cy="2762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燕尾形 64"/>
          <p:cNvSpPr/>
          <p:nvPr>
            <p:custDataLst>
              <p:tags r:id="rId4"/>
            </p:custDataLst>
          </p:nvPr>
        </p:nvSpPr>
        <p:spPr>
          <a:xfrm>
            <a:off x="699298" y="2405935"/>
            <a:ext cx="368300" cy="2762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燕尾形 68"/>
          <p:cNvSpPr/>
          <p:nvPr>
            <p:custDataLst>
              <p:tags r:id="rId5"/>
            </p:custDataLst>
          </p:nvPr>
        </p:nvSpPr>
        <p:spPr>
          <a:xfrm>
            <a:off x="698945" y="2876470"/>
            <a:ext cx="368300" cy="2762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燕尾形 72"/>
          <p:cNvSpPr/>
          <p:nvPr>
            <p:custDataLst>
              <p:tags r:id="rId6"/>
            </p:custDataLst>
          </p:nvPr>
        </p:nvSpPr>
        <p:spPr>
          <a:xfrm>
            <a:off x="699298" y="3347005"/>
            <a:ext cx="368300" cy="27686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933572"/>
            <a:ext cx="1080120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67244" y="1802685"/>
            <a:ext cx="5376755" cy="1954530"/>
            <a:chOff x="4050" y="2288"/>
            <a:chExt cx="6880" cy="3078"/>
          </a:xfrm>
        </p:grpSpPr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4050" y="3770"/>
              <a:ext cx="6313" cy="855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方案详细设计</a:t>
              </a:r>
            </a:p>
          </p:txBody>
        </p:sp>
        <p:sp>
          <p:nvSpPr>
            <p:cNvPr id="22" name="文本框 9"/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4050" y="2288"/>
              <a:ext cx="6312" cy="855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方案背景介绍</a:t>
              </a:r>
            </a:p>
          </p:txBody>
        </p:sp>
        <p:sp>
          <p:nvSpPr>
            <p:cNvPr id="2" name="文本框 9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4050" y="3029"/>
              <a:ext cx="6880" cy="855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方案系统构成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4050" y="4511"/>
              <a:ext cx="6880" cy="85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方案应用总结</a:t>
              </a:r>
            </a:p>
          </p:txBody>
        </p:sp>
      </p:grpSp>
      <p:sp>
        <p:nvSpPr>
          <p:cNvPr id="14" name="燕尾形 13"/>
          <p:cNvSpPr/>
          <p:nvPr>
            <p:custDataLst>
              <p:tags r:id="rId8"/>
            </p:custDataLst>
          </p:nvPr>
        </p:nvSpPr>
        <p:spPr>
          <a:xfrm>
            <a:off x="698945" y="3813095"/>
            <a:ext cx="368300" cy="27686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 bwMode="auto">
          <a:xfrm>
            <a:off x="1067243" y="3684190"/>
            <a:ext cx="6168757" cy="542925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本次活动收获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58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本次活动收获</a:t>
            </a:r>
          </a:p>
        </p:txBody>
      </p:sp>
      <p:sp>
        <p:nvSpPr>
          <p:cNvPr id="20" name="Text Placeholder 3"/>
          <p:cNvSpPr txBox="1"/>
          <p:nvPr>
            <p:custDataLst>
              <p:tags r:id="rId1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E06BA0-62BF-E0D5-C5CD-3070CFBBA8CF}"/>
              </a:ext>
            </a:extLst>
          </p:cNvPr>
          <p:cNvSpPr txBox="1"/>
          <p:nvPr/>
        </p:nvSpPr>
        <p:spPr>
          <a:xfrm>
            <a:off x="0" y="843750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      本次参加开发者成长激励计划，让我全方面学习了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操作系统的使用，在主业务和程序框架设计上考虑了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RTOS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中各个组件的实际应用场景，让我能够在实际方案开发过程中真正掌握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RTOS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的应用开发和组件的使用。另外，基于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-Tiny 3D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打印机云控制系统方案，也是作为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赋能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3D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打印行业的开始。经过本次学习和实践，将会让我在未来在其它相关方案的物联网应用开发上有更深的理解。</a:t>
            </a:r>
            <a:endParaRPr lang="en-US" altLang="zh-CN" sz="1600" b="0" i="0" dirty="0">
              <a:solidFill>
                <a:srgbClr val="333333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D45D97-D1CB-7E54-A28C-77C0E8AA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000" y="2293990"/>
            <a:ext cx="4896000" cy="282088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90E7B7-ED53-1790-D597-CFC0B60D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0" y="2293990"/>
            <a:ext cx="4021144" cy="2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84000" y="1923750"/>
            <a:ext cx="3600400" cy="1224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16048" y="223408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/>
          <p:nvPr>
            <p:custDataLst>
              <p:tags r:id="rId2"/>
            </p:custDataLst>
          </p:nvPr>
        </p:nvSpPr>
        <p:spPr>
          <a:xfrm>
            <a:off x="-999" y="2339582"/>
            <a:ext cx="1135356" cy="73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9233090">
            <a:off x="7207250" y="1840706"/>
            <a:ext cx="266700" cy="1726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4"/>
            </p:custDataLst>
          </p:nvPr>
        </p:nvSpPr>
        <p:spPr>
          <a:xfrm rot="15569576">
            <a:off x="6719584" y="2077328"/>
            <a:ext cx="297656" cy="3429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5"/>
            </p:custDataLst>
          </p:nvPr>
        </p:nvSpPr>
        <p:spPr>
          <a:xfrm rot="21371394">
            <a:off x="6723063" y="1353742"/>
            <a:ext cx="266700" cy="17264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6"/>
            </p:custDataLst>
          </p:nvPr>
        </p:nvSpPr>
        <p:spPr>
          <a:xfrm rot="12912161">
            <a:off x="7154149" y="2687103"/>
            <a:ext cx="944562" cy="6119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>
            <p:custDataLst>
              <p:tags r:id="rId7"/>
            </p:custDataLst>
          </p:nvPr>
        </p:nvSpPr>
        <p:spPr>
          <a:xfrm rot="12912161">
            <a:off x="7028351" y="2621568"/>
            <a:ext cx="1176338" cy="760809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 rot="9110320">
            <a:off x="8338972" y="2844404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 rot="9110320">
            <a:off x="7249947" y="3221831"/>
            <a:ext cx="115888" cy="8691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>
            <p:custDataLst>
              <p:tags r:id="rId10"/>
            </p:custDataLst>
          </p:nvPr>
        </p:nvSpPr>
        <p:spPr>
          <a:xfrm rot="9110320">
            <a:off x="7271007" y="2238105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7" name="等腰三角形 26"/>
          <p:cNvSpPr/>
          <p:nvPr>
            <p:custDataLst>
              <p:tags r:id="rId11"/>
            </p:custDataLst>
          </p:nvPr>
        </p:nvSpPr>
        <p:spPr>
          <a:xfrm rot="18210217">
            <a:off x="6330157" y="1608535"/>
            <a:ext cx="9525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12"/>
            </p:custDataLst>
          </p:nvPr>
        </p:nvSpPr>
        <p:spPr>
          <a:xfrm rot="8748521">
            <a:off x="6672264" y="1735931"/>
            <a:ext cx="128587" cy="8215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 flipH="1">
            <a:off x="0" y="3075806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81133" y="2448592"/>
            <a:ext cx="4398020" cy="60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方案背景介绍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443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方案背景介绍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54E632-FBB5-851D-3C71-1BC4F239EA6F}"/>
              </a:ext>
            </a:extLst>
          </p:cNvPr>
          <p:cNvSpPr txBox="1"/>
          <p:nvPr/>
        </p:nvSpPr>
        <p:spPr>
          <a:xfrm>
            <a:off x="-28087" y="941961"/>
            <a:ext cx="493787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     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打印技术是增材制造的典型体现。它的原理是通过特定的切片软件将产品的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设计模型图转换成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打印机控制系统可以识别的控制代码，该控制代码在导入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打印机控制系统后，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打印机控制系统通过解析每一行控制代码，进而控制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打印机打印模型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(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如下图所示，以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FDM 3D</a:t>
            </a:r>
            <a:r>
              <a:rPr lang="zh-CN" altLang="en-US" sz="1600">
                <a:solidFill>
                  <a:srgbClr val="333333"/>
                </a:solidFill>
                <a:latin typeface="pingfang SC"/>
              </a:rPr>
              <a:t>打印机为例</a:t>
            </a:r>
            <a:r>
              <a:rPr lang="en-US" altLang="zh-CN" sz="160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。目前，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打印技术在全球增材制造领域已经发展十分成熟。而我国的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打印技术与欧美国家相比相对来说较为落后，具体体现在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打印机技术在物联网方面的应用。</a:t>
            </a:r>
          </a:p>
        </p:txBody>
      </p:sp>
      <p:pic>
        <p:nvPicPr>
          <p:cNvPr id="16" name="图片 15" descr="See the source image">
            <a:extLst>
              <a:ext uri="{FF2B5EF4-FFF2-40B4-BE49-F238E27FC236}">
                <a16:creationId xmlns:a16="http://schemas.microsoft.com/office/drawing/2014/main" id="{22B0638A-9014-AF29-4E18-86D1C19E3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00" y="844034"/>
            <a:ext cx="4144617" cy="24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D72B850-50C8-2FFE-1C25-4C425457F4AC}"/>
              </a:ext>
            </a:extLst>
          </p:cNvPr>
          <p:cNvSpPr/>
          <p:nvPr/>
        </p:nvSpPr>
        <p:spPr>
          <a:xfrm>
            <a:off x="396000" y="3783668"/>
            <a:ext cx="1282019" cy="1190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pingfang SC"/>
              </a:rPr>
              <a:t>三维建模</a:t>
            </a:r>
            <a:r>
              <a:rPr lang="en-US" altLang="zh-CN" sz="1600" dirty="0">
                <a:solidFill>
                  <a:schemeClr val="bg1"/>
                </a:solidFill>
                <a:latin typeface="pingfang SC"/>
              </a:rPr>
              <a:t>/3D</a:t>
            </a:r>
            <a:r>
              <a:rPr lang="zh-CN" altLang="en-US" sz="1600" dirty="0">
                <a:solidFill>
                  <a:schemeClr val="bg1"/>
                </a:solidFill>
                <a:latin typeface="pingfang SC"/>
              </a:rPr>
              <a:t>扫描仪等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55E548-2141-A890-126D-7A6BF68FB945}"/>
              </a:ext>
            </a:extLst>
          </p:cNvPr>
          <p:cNvSpPr/>
          <p:nvPr/>
        </p:nvSpPr>
        <p:spPr>
          <a:xfrm>
            <a:off x="2768162" y="3783668"/>
            <a:ext cx="1282019" cy="1190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ingfang SC"/>
              </a:rPr>
              <a:t>FDM</a:t>
            </a:r>
            <a:r>
              <a:rPr lang="zh-CN" altLang="en-US" sz="1600" dirty="0">
                <a:solidFill>
                  <a:schemeClr val="bg1"/>
                </a:solidFill>
                <a:latin typeface="pingfang SC"/>
              </a:rPr>
              <a:t>切片软件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6D51B8F-AA9D-7503-7A1F-BB5351C41263}"/>
              </a:ext>
            </a:extLst>
          </p:cNvPr>
          <p:cNvCxnSpPr>
            <a:stCxn id="6" idx="3"/>
            <a:endCxn id="18" idx="1"/>
          </p:cNvCxnSpPr>
          <p:nvPr/>
        </p:nvCxnSpPr>
        <p:spPr>
          <a:xfrm>
            <a:off x="1678019" y="4378872"/>
            <a:ext cx="1090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290BE7C-7EF6-3CD4-2DC9-0126AF5D2398}"/>
              </a:ext>
            </a:extLst>
          </p:cNvPr>
          <p:cNvSpPr txBox="1"/>
          <p:nvPr/>
        </p:nvSpPr>
        <p:spPr>
          <a:xfrm>
            <a:off x="1778956" y="3737460"/>
            <a:ext cx="87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输出</a:t>
            </a:r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stl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/Obj</a:t>
            </a:r>
            <a:endParaRPr lang="zh-CN" altLang="en-US" sz="1600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C9F7009-F055-F770-DEBC-7A4F35EFB9BB}"/>
              </a:ext>
            </a:extLst>
          </p:cNvPr>
          <p:cNvSpPr/>
          <p:nvPr/>
        </p:nvSpPr>
        <p:spPr>
          <a:xfrm>
            <a:off x="5148000" y="3783668"/>
            <a:ext cx="1282019" cy="1190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pingfang SC"/>
              </a:rPr>
              <a:t>FDM 3D</a:t>
            </a:r>
            <a:r>
              <a:rPr lang="zh-CN" altLang="en-US" sz="1600" dirty="0">
                <a:solidFill>
                  <a:schemeClr val="bg1"/>
                </a:solidFill>
                <a:latin typeface="pingfang SC"/>
              </a:rPr>
              <a:t>打印机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871F6F-1135-192F-9694-B5BDA2996F8C}"/>
              </a:ext>
            </a:extLst>
          </p:cNvPr>
          <p:cNvSpPr txBox="1"/>
          <p:nvPr/>
        </p:nvSpPr>
        <p:spPr>
          <a:xfrm>
            <a:off x="4177440" y="3730736"/>
            <a:ext cx="8319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输出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pPr algn="ctr"/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Gcode</a:t>
            </a:r>
            <a:endParaRPr lang="zh-CN" altLang="en-US" sz="1600" dirty="0">
              <a:solidFill>
                <a:srgbClr val="333333"/>
              </a:solidFill>
              <a:latin typeface="pingfang SC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F39BB9E-8EE2-8B9F-5757-3CD806975C9B}"/>
              </a:ext>
            </a:extLst>
          </p:cNvPr>
          <p:cNvCxnSpPr>
            <a:cxnSpLocks/>
          </p:cNvCxnSpPr>
          <p:nvPr/>
        </p:nvCxnSpPr>
        <p:spPr>
          <a:xfrm flipV="1">
            <a:off x="4133573" y="4299465"/>
            <a:ext cx="896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848906F-7E89-D6F4-4981-D6662B68894A}"/>
              </a:ext>
            </a:extLst>
          </p:cNvPr>
          <p:cNvSpPr txBox="1"/>
          <p:nvPr/>
        </p:nvSpPr>
        <p:spPr>
          <a:xfrm>
            <a:off x="6625680" y="3702824"/>
            <a:ext cx="73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解析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pPr algn="ctr"/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运行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927A6ED-A35E-D7F6-1732-CCFFC0C79632}"/>
              </a:ext>
            </a:extLst>
          </p:cNvPr>
          <p:cNvCxnSpPr>
            <a:cxnSpLocks/>
          </p:cNvCxnSpPr>
          <p:nvPr/>
        </p:nvCxnSpPr>
        <p:spPr>
          <a:xfrm flipV="1">
            <a:off x="6509668" y="4279388"/>
            <a:ext cx="896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9ABA09-6896-453E-343B-57AF188DC067}"/>
              </a:ext>
            </a:extLst>
          </p:cNvPr>
          <p:cNvSpPr/>
          <p:nvPr/>
        </p:nvSpPr>
        <p:spPr>
          <a:xfrm>
            <a:off x="7527838" y="3788723"/>
            <a:ext cx="1282019" cy="1190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pingfang SC"/>
              </a:rPr>
              <a:t>实物模型</a:t>
            </a:r>
          </a:p>
        </p:txBody>
      </p:sp>
    </p:spTree>
    <p:extLst>
      <p:ext uri="{BB962C8B-B14F-4D97-AF65-F5344CB8AC3E}">
        <p14:creationId xmlns:p14="http://schemas.microsoft.com/office/powerpoint/2010/main" val="218962809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443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方案背景介绍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74D081-689D-54BF-7B3B-A0E7A2DCA234}"/>
              </a:ext>
            </a:extLst>
          </p:cNvPr>
          <p:cNvSpPr txBox="1"/>
          <p:nvPr/>
        </p:nvSpPr>
        <p:spPr>
          <a:xfrm>
            <a:off x="0" y="851186"/>
            <a:ext cx="57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目前市面上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打印机的主流的通讯架构如下图所示：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76ADEB9-F54A-31CE-92E4-B36C00BD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00" y="1220518"/>
            <a:ext cx="6608790" cy="38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1639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443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方案背景介绍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00D03-2879-9F5E-9651-8B48531B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9" y="1588933"/>
            <a:ext cx="4876351" cy="34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BEF1E2-4E90-799F-3518-4B5003EA7B52}"/>
              </a:ext>
            </a:extLst>
          </p:cNvPr>
          <p:cNvSpPr txBox="1"/>
          <p:nvPr/>
        </p:nvSpPr>
        <p:spPr>
          <a:xfrm>
            <a:off x="174743" y="751786"/>
            <a:ext cx="820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     该方案的设计初衷是为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与腾讯云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IoT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结合在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3D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打印物联网方面的应用打下一定的基础。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/>
              </a:rPr>
              <a:t>TencentOS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-tiny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与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IoT Explorer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结合在嵌入式设备端具备完善的从端到云，从云到端的一体化解决方案。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2C7093-ED3D-ECF6-8BE7-D3CE2C69B08D}"/>
              </a:ext>
            </a:extLst>
          </p:cNvPr>
          <p:cNvSpPr txBox="1"/>
          <p:nvPr/>
        </p:nvSpPr>
        <p:spPr>
          <a:xfrm>
            <a:off x="5247820" y="1582783"/>
            <a:ext cx="2650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项目开源仓库</a:t>
            </a:r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Gitee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地址：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2FEC6C-A61C-3C6A-99E4-A3CFD8654DA2}"/>
              </a:ext>
            </a:extLst>
          </p:cNvPr>
          <p:cNvSpPr txBox="1"/>
          <p:nvPr/>
        </p:nvSpPr>
        <p:spPr>
          <a:xfrm>
            <a:off x="5280906" y="1973351"/>
            <a:ext cx="3863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https://gitee.com/morixinguan/IoT_3DPrinter</a:t>
            </a:r>
            <a:endParaRPr lang="zh-CN" altLang="en-US" sz="1600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B50F40-A3B6-0046-D831-4E0D237E6D58}"/>
              </a:ext>
            </a:extLst>
          </p:cNvPr>
          <p:cNvSpPr txBox="1"/>
          <p:nvPr/>
        </p:nvSpPr>
        <p:spPr>
          <a:xfrm>
            <a:off x="5280906" y="2908375"/>
            <a:ext cx="3863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https://github.com/Yangyuanxin/IoT_3DPrinter</a:t>
            </a:r>
            <a:endParaRPr lang="zh-CN" altLang="en-US" sz="1600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C03FC4-820D-0FEF-AC5C-8D530A73A88D}"/>
              </a:ext>
            </a:extLst>
          </p:cNvPr>
          <p:cNvSpPr txBox="1"/>
          <p:nvPr/>
        </p:nvSpPr>
        <p:spPr>
          <a:xfrm>
            <a:off x="5247820" y="2517807"/>
            <a:ext cx="2650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项目开源仓库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GitHub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地址：</a:t>
            </a:r>
          </a:p>
        </p:txBody>
      </p:sp>
    </p:spTree>
    <p:extLst>
      <p:ext uri="{BB962C8B-B14F-4D97-AF65-F5344CB8AC3E}">
        <p14:creationId xmlns:p14="http://schemas.microsoft.com/office/powerpoint/2010/main" val="2655163725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/>
          <p:nvPr>
            <p:custDataLst>
              <p:tags r:id="rId2"/>
            </p:custDataLst>
          </p:nvPr>
        </p:nvSpPr>
        <p:spPr>
          <a:xfrm>
            <a:off x="-999" y="2339582"/>
            <a:ext cx="1135356" cy="736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9233090">
            <a:off x="7207250" y="1840706"/>
            <a:ext cx="266700" cy="17264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0" name="等腰三角形 19"/>
          <p:cNvSpPr/>
          <p:nvPr>
            <p:custDataLst>
              <p:tags r:id="rId4"/>
            </p:custDataLst>
          </p:nvPr>
        </p:nvSpPr>
        <p:spPr>
          <a:xfrm rot="15569576">
            <a:off x="6719584" y="2077328"/>
            <a:ext cx="297656" cy="3429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5"/>
            </p:custDataLst>
          </p:nvPr>
        </p:nvSpPr>
        <p:spPr>
          <a:xfrm rot="21371394">
            <a:off x="6723063" y="1353742"/>
            <a:ext cx="266700" cy="17264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>
            <p:custDataLst>
              <p:tags r:id="rId6"/>
            </p:custDataLst>
          </p:nvPr>
        </p:nvSpPr>
        <p:spPr>
          <a:xfrm rot="12912161">
            <a:off x="7154149" y="2687103"/>
            <a:ext cx="944562" cy="6119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>
            <p:custDataLst>
              <p:tags r:id="rId7"/>
            </p:custDataLst>
          </p:nvPr>
        </p:nvSpPr>
        <p:spPr>
          <a:xfrm rot="12912161">
            <a:off x="7028351" y="2621568"/>
            <a:ext cx="1176338" cy="760809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 rot="9110320">
            <a:off x="8338972" y="2844404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 rot="9110320">
            <a:off x="7249947" y="3221831"/>
            <a:ext cx="115888" cy="8691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>
            <p:custDataLst>
              <p:tags r:id="rId10"/>
            </p:custDataLst>
          </p:nvPr>
        </p:nvSpPr>
        <p:spPr>
          <a:xfrm rot="9110320">
            <a:off x="7271007" y="2238105"/>
            <a:ext cx="114300" cy="869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7" name="等腰三角形 26"/>
          <p:cNvSpPr/>
          <p:nvPr>
            <p:custDataLst>
              <p:tags r:id="rId11"/>
            </p:custDataLst>
          </p:nvPr>
        </p:nvSpPr>
        <p:spPr>
          <a:xfrm rot="18210217">
            <a:off x="6330157" y="1608535"/>
            <a:ext cx="9525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28" name="等腰三角形 27"/>
          <p:cNvSpPr/>
          <p:nvPr>
            <p:custDataLst>
              <p:tags r:id="rId12"/>
            </p:custDataLst>
          </p:nvPr>
        </p:nvSpPr>
        <p:spPr>
          <a:xfrm rot="8748521">
            <a:off x="6672264" y="1735931"/>
            <a:ext cx="128587" cy="8215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 flipH="1">
            <a:off x="0" y="3075806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81133" y="2448592"/>
            <a:ext cx="4398020" cy="60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方案系统构成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698751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方案系统构成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007F37-FA7A-6350-1D82-459FB6CAA5DE}"/>
              </a:ext>
            </a:extLst>
          </p:cNvPr>
          <p:cNvSpPr txBox="1"/>
          <p:nvPr/>
        </p:nvSpPr>
        <p:spPr>
          <a:xfrm>
            <a:off x="28856" y="821679"/>
            <a:ext cx="468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一、硬件部分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-3D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30DA3D-77A6-AA5E-0FBA-BD88870B5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" y="1260902"/>
            <a:ext cx="4902549" cy="3629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8B6C6F-684F-B1AC-C521-A0DF5DD52AB4}"/>
              </a:ext>
            </a:extLst>
          </p:cNvPr>
          <p:cNvSpPr txBox="1"/>
          <p:nvPr/>
        </p:nvSpPr>
        <p:spPr>
          <a:xfrm>
            <a:off x="4652471" y="1635750"/>
            <a:ext cx="4009499" cy="135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   </a:t>
            </a:r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Anycubic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Vyper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是一款优秀的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打印机，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不管是外观、打印速度、打印质量而言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都相当不错。其固件源代码是基于著名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的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Marlin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开源固件进行开发，它的源代码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也是开源的，开源仓库地址：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33B9F-7BDE-A7CE-0661-061C4FFA230B}"/>
              </a:ext>
            </a:extLst>
          </p:cNvPr>
          <p:cNvSpPr txBox="1"/>
          <p:nvPr/>
        </p:nvSpPr>
        <p:spPr>
          <a:xfrm>
            <a:off x="4810182" y="2965542"/>
            <a:ext cx="3858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https://github.com/ANYCUBIC-3D/Vyper</a:t>
            </a:r>
            <a:endParaRPr lang="zh-CN" altLang="en-US" sz="1600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816728-DF0C-CA2E-1993-588351D8727E}"/>
              </a:ext>
            </a:extLst>
          </p:cNvPr>
          <p:cNvSpPr txBox="1"/>
          <p:nvPr/>
        </p:nvSpPr>
        <p:spPr>
          <a:xfrm>
            <a:off x="4652471" y="3359298"/>
            <a:ext cx="41741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    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用户可根据自身需求定制和修改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Marlin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固件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来实现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3D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打印机的自定义功能，甚至也可以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结合其它配件改装成为雕刻机等方案。</a:t>
            </a:r>
          </a:p>
        </p:txBody>
      </p:sp>
    </p:spTree>
    <p:extLst>
      <p:ext uri="{BB962C8B-B14F-4D97-AF65-F5344CB8AC3E}">
        <p14:creationId xmlns:p14="http://schemas.microsoft.com/office/powerpoint/2010/main" val="10225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blinds dir="vert"/>
      </p:transition>
    </mc:Choice>
    <mc:Fallback xmlns="">
      <p:transition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372" y="33611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方案系统构成</a:t>
            </a:r>
          </a:p>
        </p:txBody>
      </p:sp>
      <p:cxnSp>
        <p:nvCxnSpPr>
          <p:cNvPr id="5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0" y="751787"/>
            <a:ext cx="6732588" cy="0"/>
          </a:xfrm>
          <a:prstGeom prst="line">
            <a:avLst/>
          </a:prstGeom>
          <a:noFill/>
          <a:ln w="9525" cap="sq" algn="ctr">
            <a:solidFill>
              <a:schemeClr val="tx1">
                <a:lumMod val="65000"/>
                <a:lumOff val="35000"/>
              </a:schemeClr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 txBox="1"/>
          <p:nvPr>
            <p:custDataLst>
              <p:tags r:id="rId2"/>
            </p:custDataLst>
          </p:nvPr>
        </p:nvSpPr>
        <p:spPr>
          <a:xfrm>
            <a:off x="-17303" y="283056"/>
            <a:ext cx="627132" cy="468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007F37-FA7A-6350-1D82-459FB6CAA5DE}"/>
              </a:ext>
            </a:extLst>
          </p:cNvPr>
          <p:cNvSpPr txBox="1"/>
          <p:nvPr/>
        </p:nvSpPr>
        <p:spPr>
          <a:xfrm>
            <a:off x="28856" y="821679"/>
            <a:ext cx="468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一、硬件部分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-CH32V_EVB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开发板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99F6A-3B5D-D327-E062-FB5D459F4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" y="1334456"/>
            <a:ext cx="5605600" cy="34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4C1993B-3122-C262-7652-7CA1467337FC}"/>
              </a:ext>
            </a:extLst>
          </p:cNvPr>
          <p:cNvSpPr txBox="1"/>
          <p:nvPr/>
        </p:nvSpPr>
        <p:spPr>
          <a:xfrm>
            <a:off x="5580000" y="1995750"/>
            <a:ext cx="35351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/>
              </a:rPr>
              <a:t>     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CH32V_EVB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是腾讯本次</a:t>
            </a:r>
            <a:r>
              <a:rPr lang="en-US" altLang="zh-CN" sz="1600" dirty="0" err="1">
                <a:solidFill>
                  <a:srgbClr val="333333"/>
                </a:solidFill>
                <a:latin typeface="pingfang SC"/>
              </a:rPr>
              <a:t>TencentOS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 Tiny RISC-V IoT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训练营结合沁恒推出的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RISV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芯片方案的开发板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,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沁恒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CH32V307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开发板板载资源丰富，并且该开发板支持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E53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传感器以及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WAN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口，可拓展传感器和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IOT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模块实现不同的行业解决方案</a:t>
            </a: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Demo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64017681"/>
      </p:ext>
    </p:extLst>
  </p:cSld>
  <p:clrMapOvr>
    <a:masterClrMapping/>
  </p:clrMapOvr>
  <p:transition>
    <p:blinds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10559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文本框 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文本框 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文本框 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文本框 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文本框 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文本框 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90515095956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文本框 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矩形 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Chevron 4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文本框 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Chevron 6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Chevron 6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文本框 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Chevron 7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Rectangle 7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Oval 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095956"/>
  <p:tag name="MH_LIBRARY" val="GRAPHIC"/>
  <p:tag name="MH_ORDER" val="Chevron 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文本框 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Straight Connector 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Text Placeholder 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1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515100704"/>
  <p:tag name="MH_LIBRARY" val="GRAPHIC"/>
  <p:tag name="MH_ORDER" val="Isosceles Triangle 2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1178</Words>
  <Application>Microsoft Office PowerPoint</Application>
  <PresentationFormat>全屏显示(16:9)</PresentationFormat>
  <Paragraphs>101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pingfang SC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纵维</dc:creator>
  <cp:lastModifiedBy>Yuanxin Yang</cp:lastModifiedBy>
  <cp:revision>1419</cp:revision>
  <dcterms:created xsi:type="dcterms:W3CDTF">2019-05-15T01:31:00Z</dcterms:created>
  <dcterms:modified xsi:type="dcterms:W3CDTF">2022-07-29T00:12:12Z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